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799763" cy="8999538"/>
  <p:notesSz cx="6858000" cy="9144000"/>
  <p:defaultTextStyle>
    <a:defPPr>
      <a:defRPr lang="en-US"/>
    </a:defPPr>
    <a:lvl1pPr marL="0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1pPr>
    <a:lvl2pPr marL="329687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2pPr>
    <a:lvl3pPr marL="659374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3pPr>
    <a:lvl4pPr marL="989061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4pPr>
    <a:lvl5pPr marL="1318748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5pPr>
    <a:lvl6pPr marL="1648435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6pPr>
    <a:lvl7pPr marL="1978122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7pPr>
    <a:lvl8pPr marL="2307808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8pPr>
    <a:lvl9pPr marL="2637495" algn="l" defTabSz="329687" rtl="0" eaLnBrk="1" latinLnBrk="0" hangingPunct="1">
      <a:defRPr sz="12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3" userDrawn="1">
          <p15:clr>
            <a:srgbClr val="A4A3A4"/>
          </p15:clr>
        </p15:guide>
        <p15:guide id="2" pos="546" userDrawn="1">
          <p15:clr>
            <a:srgbClr val="A4A3A4"/>
          </p15:clr>
        </p15:guide>
        <p15:guide id="3" pos="6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6A551-4B6E-0248-ABEE-3ACFBB90EB81}" v="1" dt="2026-03-27T14:52:04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92" y="248"/>
      </p:cViewPr>
      <p:guideLst>
        <p:guide orient="horz" pos="2533"/>
        <p:guide pos="546"/>
        <p:guide pos="6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" y="0"/>
            <a:ext cx="10799445" cy="899953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9509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" y="0"/>
            <a:ext cx="10799445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60518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" y="0"/>
            <a:ext cx="10799445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90280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" y="0"/>
            <a:ext cx="10799445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1639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" y="0"/>
            <a:ext cx="10799445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5742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" y="0"/>
            <a:ext cx="10799445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8022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99445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90093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99444" cy="899953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026956" y="7956137"/>
            <a:ext cx="2372925" cy="628080"/>
          </a:xfrm>
        </p:spPr>
        <p:txBody>
          <a:bodyPr anchor="ctr">
            <a:noAutofit/>
          </a:bodyPr>
          <a:lstStyle>
            <a:lvl1pPr marL="0" indent="0" algn="ctr">
              <a:buNone/>
              <a:defRPr sz="436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3405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7" y="479144"/>
            <a:ext cx="9314796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7" y="2395711"/>
            <a:ext cx="9314796" cy="57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8341243"/>
            <a:ext cx="2429947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676C-D1F7-48ED-BFF5-9139977025AE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5" y="8341243"/>
            <a:ext cx="3644920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8341243"/>
            <a:ext cx="2429947" cy="479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94FF-DACF-48A1-97E8-F2796CA88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1919831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57" indent="-479957" algn="l" defTabSz="1919831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39872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399789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59704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19619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79535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39450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199366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59280" indent="-479957" algn="l" defTabSz="191983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59915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19831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79746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39660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799576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59491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19407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79322" algn="l" defTabSz="1919831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nough@homeoffice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C6C2D9-8301-C0D7-A95E-D5F06F6CC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4AA82-616A-4A66-BA81-A7E377856FB4}"/>
              </a:ext>
            </a:extLst>
          </p:cNvPr>
          <p:cNvGrpSpPr/>
          <p:nvPr/>
        </p:nvGrpSpPr>
        <p:grpSpPr>
          <a:xfrm>
            <a:off x="11030763" y="-900113"/>
            <a:ext cx="5171374" cy="10799763"/>
            <a:chOff x="10117882" y="0"/>
            <a:chExt cx="4743404" cy="9906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E62CB4-546C-4ADD-9DD8-71D02FDAD7B0}"/>
                </a:ext>
              </a:extLst>
            </p:cNvPr>
            <p:cNvGrpSpPr/>
            <p:nvPr/>
          </p:nvGrpSpPr>
          <p:grpSpPr>
            <a:xfrm>
              <a:off x="10117882" y="0"/>
              <a:ext cx="4743404" cy="9906000"/>
              <a:chOff x="10117882" y="0"/>
              <a:chExt cx="4743404" cy="99060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42F41A7-C3D5-4106-8729-6434FB0AFD86}"/>
                  </a:ext>
                </a:extLst>
              </p:cNvPr>
              <p:cNvSpPr/>
              <p:nvPr/>
            </p:nvSpPr>
            <p:spPr>
              <a:xfrm>
                <a:off x="10117882" y="0"/>
                <a:ext cx="4743404" cy="990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415" b="1" dirty="0">
                    <a:solidFill>
                      <a:schemeClr val="tx1"/>
                    </a:solidFill>
                  </a:rPr>
                  <a:t>HOW TO SAVE AS AN IMAGE</a:t>
                </a:r>
              </a:p>
              <a:p>
                <a:r>
                  <a:rPr lang="en-GB" sz="1744" dirty="0">
                    <a:solidFill>
                      <a:schemeClr val="tx1"/>
                    </a:solidFill>
                  </a:rPr>
                  <a:t>On PC:</a:t>
                </a:r>
              </a:p>
              <a:p>
                <a:pPr marL="373829" indent="-373829">
                  <a:buFont typeface="+mj-lt"/>
                  <a:buAutoNum type="arabicPeriod"/>
                </a:pPr>
                <a:r>
                  <a:rPr lang="en-GB" sz="1526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‘File’ then ‘Save as’</a:t>
                </a:r>
              </a:p>
              <a:p>
                <a:pPr marL="373829" indent="-373829">
                  <a:buFont typeface="+mj-lt"/>
                  <a:buAutoNum type="arabicPeriod"/>
                </a:pPr>
                <a:r>
                  <a:rPr lang="en-GB" sz="1526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 to ‘Save as type’, click the dropdown menu and select ‘JPEG File Interchange Format (*.jpg)’ </a:t>
                </a:r>
              </a:p>
              <a:p>
                <a:pPr marL="373829" indent="-373829">
                  <a:buFont typeface="+mj-lt"/>
                  <a:buAutoNum type="arabicPeriod"/>
                </a:pPr>
                <a:r>
                  <a:rPr lang="en-GB" sz="1526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‘Save as’ (see below)</a:t>
                </a:r>
              </a:p>
              <a:p>
                <a:pPr marL="235482" indent="-235482">
                  <a:buFont typeface="+mj-lt"/>
                  <a:buAutoNum type="arabicPeriod"/>
                </a:pPr>
                <a:endParaRPr lang="en-GB" sz="1526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35482" indent="-235482">
                  <a:buFont typeface="+mj-lt"/>
                  <a:buAutoNum type="arabicPeriod" startAt="3"/>
                </a:pPr>
                <a:endParaRPr lang="en-GB" sz="1526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35482" indent="-235482">
                  <a:buFont typeface="+mj-lt"/>
                  <a:buAutoNum type="arabicPeriod" startAt="3"/>
                </a:pPr>
                <a:endParaRPr lang="en-GB" sz="1526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35482" indent="-235482">
                  <a:buFont typeface="+mj-lt"/>
                  <a:buAutoNum type="arabicPeriod" startAt="3"/>
                </a:pPr>
                <a:endParaRPr lang="en-GB" sz="1526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pPr marL="373829" indent="-373829">
                  <a:buAutoNum type="arabicPeriod" startAt="3"/>
                </a:pPr>
                <a:endParaRPr lang="en-GB" sz="1744" dirty="0">
                  <a:solidFill>
                    <a:schemeClr val="tx1"/>
                  </a:solidFill>
                </a:endParaRPr>
              </a:p>
              <a:p>
                <a:r>
                  <a:rPr lang="en-GB" sz="1744" dirty="0">
                    <a:solidFill>
                      <a:schemeClr val="tx1"/>
                    </a:solidFill>
                  </a:rPr>
                  <a:t>On Mac: </a:t>
                </a:r>
              </a:p>
              <a:p>
                <a:pPr marL="373829" indent="-373829">
                  <a:buFont typeface="+mj-lt"/>
                  <a:buAutoNum type="arabicPeriod"/>
                </a:pPr>
                <a:r>
                  <a:rPr lang="en-GB" sz="1526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‘File’ then ‘Export’</a:t>
                </a:r>
              </a:p>
              <a:p>
                <a:pPr marL="373829" indent="-373829">
                  <a:buFont typeface="+mj-lt"/>
                  <a:buAutoNum type="arabicPeriod"/>
                </a:pPr>
                <a:r>
                  <a:rPr lang="en-GB" sz="1526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Choose JPEG in the ‘File Format’ dropdown menu</a:t>
                </a:r>
              </a:p>
              <a:p>
                <a:pPr marL="373829" indent="-373829">
                  <a:buFont typeface="+mj-lt"/>
                  <a:buAutoNum type="arabicPeriod"/>
                </a:pPr>
                <a:r>
                  <a:rPr lang="en-GB" sz="1526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‘Export’ (see below)</a:t>
                </a:r>
              </a:p>
              <a:p>
                <a:endParaRPr lang="en-GB" sz="1744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415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DF6C5F2-6501-4F97-89EE-AEED1A4F261C}"/>
                  </a:ext>
                </a:extLst>
              </p:cNvPr>
              <p:cNvGrpSpPr/>
              <p:nvPr/>
            </p:nvGrpSpPr>
            <p:grpSpPr>
              <a:xfrm>
                <a:off x="10207156" y="1484315"/>
                <a:ext cx="3748195" cy="4737581"/>
                <a:chOff x="10207156" y="1484315"/>
                <a:chExt cx="3748195" cy="4737581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E12DCA5-11AE-4D89-A49A-29B2224A47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43915" b="23885"/>
                <a:stretch/>
              </p:blipFill>
              <p:spPr>
                <a:xfrm>
                  <a:off x="10207156" y="1484315"/>
                  <a:ext cx="3518088" cy="473758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CD76A1C-2864-4213-8EB0-1AB72100A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5313" b="23885"/>
                <a:stretch/>
              </p:blipFill>
              <p:spPr>
                <a:xfrm>
                  <a:off x="13661360" y="1484315"/>
                  <a:ext cx="293991" cy="473758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32018A-A75D-4394-9842-F97687010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1690" y="7486776"/>
              <a:ext cx="4121102" cy="23051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E3DE64-AD8D-459F-B35D-BFFD53A17659}"/>
              </a:ext>
            </a:extLst>
          </p:cNvPr>
          <p:cNvSpPr txBox="1"/>
          <p:nvPr/>
        </p:nvSpPr>
        <p:spPr>
          <a:xfrm>
            <a:off x="865368" y="9077767"/>
            <a:ext cx="9069031" cy="5368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744" b="1" i="1" dirty="0">
                <a:latin typeface="Arial" panose="020B0604020202020204" pitchFamily="34" charset="0"/>
                <a:ea typeface="Calibri" panose="020F0502020204030204" pitchFamily="34" charset="0"/>
              </a:rPr>
              <a:t>All partner assets must be approved by the Enough campaign team before use. Please contact the team on </a:t>
            </a:r>
            <a:r>
              <a:rPr lang="en-GB" sz="1744" b="1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enough@homeoffice.gov.uk</a:t>
            </a:r>
            <a:endParaRPr lang="en-GB" sz="1744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AEBBA60-4EA2-3FDE-5376-C050DAFDF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9A2542-D33F-BD9C-7418-21556EEEF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A59D05-0A55-FC8D-946A-C2C4C6CDA9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67E7E8-3143-5BAA-37AE-9D1C6A27CF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0E068B-F4E5-2199-9A52-DB29147E94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8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37D9458-258C-63F9-9166-646F749405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6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7473A91-844B-C9CB-11D5-51144D3FDD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WG ENOUG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D8002"/>
      </a:accent1>
      <a:accent2>
        <a:srgbClr val="FF604D"/>
      </a:accent2>
      <a:accent3>
        <a:srgbClr val="01E8B8"/>
      </a:accent3>
      <a:accent4>
        <a:srgbClr val="0BB09B"/>
      </a:accent4>
      <a:accent5>
        <a:srgbClr val="646AE0"/>
      </a:accent5>
      <a:accent6>
        <a:srgbClr val="F7C027"/>
      </a:accent6>
      <a:hlink>
        <a:srgbClr val="ED8002"/>
      </a:hlink>
      <a:folHlink>
        <a:srgbClr val="646A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5.194-HO-VAWG Isolating English (1-1 ratio)" id="{39D69996-B99F-4711-A924-2BB2AE62B79B}" vid="{B2447722-152E-4224-B0CA-5EE2EFDB32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103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UK Government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Behaviour change campaign (Welsh)</dc:subject>
  <dc:creator>Dante Attuoni (Omnicom)</dc:creator>
  <cp:keywords>Behaviour; change; campaign; Welsh; 35.194</cp:keywords>
  <cp:lastModifiedBy>Kiera Savage</cp:lastModifiedBy>
  <cp:revision>5</cp:revision>
  <dcterms:created xsi:type="dcterms:W3CDTF">2026-03-27T13:21:44Z</dcterms:created>
  <dcterms:modified xsi:type="dcterms:W3CDTF">2026-05-07T10:07:28Z</dcterms:modified>
  <cp:category/>
</cp:coreProperties>
</file>