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9144000"/>
  <p:notesSz cx="6858000" cy="9144000"/>
  <p:defaultTextStyle>
    <a:defPPr>
      <a:defRPr lang="en-US"/>
    </a:defPPr>
    <a:lvl1pPr marL="0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1pPr>
    <a:lvl2pPr marL="329687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2pPr>
    <a:lvl3pPr marL="659374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3pPr>
    <a:lvl4pPr marL="989061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4pPr>
    <a:lvl5pPr marL="1318748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5pPr>
    <a:lvl6pPr marL="1648435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6pPr>
    <a:lvl7pPr marL="1978122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7pPr>
    <a:lvl8pPr marL="2307808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8pPr>
    <a:lvl9pPr marL="2637495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4" userDrawn="1">
          <p15:clr>
            <a:srgbClr val="A4A3A4"/>
          </p15:clr>
        </p15:guide>
        <p15:guide id="2" pos="462" userDrawn="1">
          <p15:clr>
            <a:srgbClr val="A4A3A4"/>
          </p15:clr>
        </p15:guide>
        <p15:guide id="3" pos="52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E6A551-4B6E-0248-ABEE-3ACFBB90EB81}" v="1" dt="2026-03-27T14:52:04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34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2140" y="252"/>
      </p:cViewPr>
      <p:guideLst>
        <p:guide orient="horz" pos="2574"/>
        <p:guide pos="462"/>
        <p:guide pos="52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351865" y="7891975"/>
            <a:ext cx="2009121" cy="638162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95093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351865" y="7891975"/>
            <a:ext cx="2009121" cy="638162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25412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351865" y="7891975"/>
            <a:ext cx="2009121" cy="638162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9352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351865" y="7891975"/>
            <a:ext cx="2009121" cy="638162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3295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351865" y="7891975"/>
            <a:ext cx="2009121" cy="638162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51425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351865" y="7891975"/>
            <a:ext cx="2009121" cy="638162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5646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351865" y="7891975"/>
            <a:ext cx="2009121" cy="638162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3870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351865" y="7891975"/>
            <a:ext cx="2009121" cy="638162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17330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486835"/>
            <a:ext cx="78867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2434167"/>
            <a:ext cx="7886700" cy="580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8475138"/>
            <a:ext cx="20574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5676C-D1F7-48ED-BFF5-9139977025AE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8475138"/>
            <a:ext cx="30861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8475138"/>
            <a:ext cx="20574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94FF-DACF-48A1-97E8-F2796CA886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5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162546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364" indent="-406364" algn="l" defTabSz="162546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094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2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55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8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01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74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47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204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30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60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190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91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64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37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10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83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ough@homeoffice.gov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C6C2D9-8301-C0D7-A95E-D5F06F6CC7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44AA82-616A-4A66-BA81-A7E377856FB4}"/>
              </a:ext>
            </a:extLst>
          </p:cNvPr>
          <p:cNvGrpSpPr/>
          <p:nvPr/>
        </p:nvGrpSpPr>
        <p:grpSpPr>
          <a:xfrm>
            <a:off x="9339584" y="0"/>
            <a:ext cx="4378526" cy="9144000"/>
            <a:chOff x="10117882" y="0"/>
            <a:chExt cx="4743404" cy="9906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E62CB4-546C-4ADD-9DD8-71D02FDAD7B0}"/>
                </a:ext>
              </a:extLst>
            </p:cNvPr>
            <p:cNvGrpSpPr/>
            <p:nvPr/>
          </p:nvGrpSpPr>
          <p:grpSpPr>
            <a:xfrm>
              <a:off x="10117882" y="0"/>
              <a:ext cx="4743404" cy="9906000"/>
              <a:chOff x="10117882" y="0"/>
              <a:chExt cx="4743404" cy="9906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2F41A7-C3D5-4106-8729-6434FB0AFD86}"/>
                  </a:ext>
                </a:extLst>
              </p:cNvPr>
              <p:cNvSpPr/>
              <p:nvPr/>
            </p:nvSpPr>
            <p:spPr>
              <a:xfrm>
                <a:off x="10117882" y="0"/>
                <a:ext cx="4743404" cy="990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1198" b="1" dirty="0">
                    <a:solidFill>
                      <a:schemeClr val="tx1"/>
                    </a:solidFill>
                  </a:rPr>
                  <a:t>HOW TO SAVE AS AN IMAGE</a:t>
                </a:r>
              </a:p>
              <a:p>
                <a:r>
                  <a:rPr lang="en-GB" sz="1477" dirty="0">
                    <a:solidFill>
                      <a:schemeClr val="tx1"/>
                    </a:solidFill>
                  </a:rPr>
                  <a:t>On PC: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‘Save as’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Next to ‘Save as type’, click the dropdown menu and select ‘JPEG File Interchange Format (*.jpg)’ 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‘Save as’ (see below)</a:t>
                </a:r>
              </a:p>
              <a:p>
                <a:pPr marL="199375" indent="-199375">
                  <a:buFont typeface="+mj-lt"/>
                  <a:buAutoNum type="arabicPeriod"/>
                </a:pPr>
                <a:endParaRPr lang="en-GB" sz="1292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99375" indent="-199375">
                  <a:buFont typeface="+mj-lt"/>
                  <a:buAutoNum type="arabicPeriod" startAt="3"/>
                </a:pPr>
                <a:endParaRPr lang="en-GB" sz="1292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99375" indent="-199375">
                  <a:buFont typeface="+mj-lt"/>
                  <a:buAutoNum type="arabicPeriod" startAt="3"/>
                </a:pPr>
                <a:endParaRPr lang="en-GB" sz="1292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99375" indent="-199375">
                  <a:buFont typeface="+mj-lt"/>
                  <a:buAutoNum type="arabicPeriod" startAt="3"/>
                </a:pPr>
                <a:endParaRPr lang="en-GB" sz="1292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r>
                  <a:rPr lang="en-GB" sz="1477" dirty="0">
                    <a:solidFill>
                      <a:schemeClr val="tx1"/>
                    </a:solidFill>
                  </a:rPr>
                  <a:t>On Mac: 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‘Export’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Choose JPEG in the ‘File Format’ dropdown menu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‘Export’ (see below)</a:t>
                </a:r>
              </a:p>
              <a:p>
                <a:endParaRPr lang="en-GB" sz="1477" dirty="0">
                  <a:solidFill>
                    <a:schemeClr val="tx1"/>
                  </a:solidFill>
                </a:endParaRPr>
              </a:p>
              <a:p>
                <a:pPr algn="ctr"/>
                <a:endParaRPr lang="en-GB" sz="1198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F6C5F2-6501-4F97-89EE-AEED1A4F261C}"/>
                  </a:ext>
                </a:extLst>
              </p:cNvPr>
              <p:cNvGrpSpPr/>
              <p:nvPr/>
            </p:nvGrpSpPr>
            <p:grpSpPr>
              <a:xfrm>
                <a:off x="10207156" y="1484315"/>
                <a:ext cx="3748195" cy="4737581"/>
                <a:chOff x="10207156" y="1484315"/>
                <a:chExt cx="3748195" cy="473758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E12DCA5-11AE-4D89-A49A-29B2224A4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43915" b="23885"/>
                <a:stretch/>
              </p:blipFill>
              <p:spPr>
                <a:xfrm>
                  <a:off x="10207156" y="1484315"/>
                  <a:ext cx="3518088" cy="473758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CD76A1C-2864-4213-8EB0-1AB72100A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5313" b="23885"/>
                <a:stretch/>
              </p:blipFill>
              <p:spPr>
                <a:xfrm>
                  <a:off x="13661360" y="1484315"/>
                  <a:ext cx="293991" cy="473758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832018A-A75D-4394-9842-F9768701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690" y="7486776"/>
              <a:ext cx="4121102" cy="23051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E3DE64-AD8D-459F-B35D-BFFD53A17659}"/>
              </a:ext>
            </a:extLst>
          </p:cNvPr>
          <p:cNvSpPr txBox="1"/>
          <p:nvPr/>
        </p:nvSpPr>
        <p:spPr>
          <a:xfrm>
            <a:off x="732694" y="9210235"/>
            <a:ext cx="7678615" cy="4546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477" b="1" i="1" dirty="0">
                <a:latin typeface="Arial" panose="020B0604020202020204" pitchFamily="34" charset="0"/>
                <a:ea typeface="Calibri" panose="020F0502020204030204" pitchFamily="34" charset="0"/>
              </a:rPr>
              <a:t>All partner assets must be approved by the Enough campaign team before use. Please contact the team on </a:t>
            </a:r>
            <a:r>
              <a:rPr lang="en-GB" sz="1477" b="1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enough@homeoffice.gov.uk</a:t>
            </a:r>
            <a:endParaRPr lang="en-GB" sz="1477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1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0A5B0CF-7147-7F65-3495-2B4CD1A6CB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5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7BCEA24-4279-FEF8-49D9-5B13C6AED7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89F280-D36B-91A7-896E-F603B48911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53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A7C3DC9-D4DF-6520-5B80-E2D92F22F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1DC3072-FEBE-DD01-11D2-FEDB40A6B1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11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9D5F43D-3E60-6E3C-79EE-164A8DC5DC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2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E1BE516-3B53-04FA-A79E-6904D6E389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56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WG ENOUG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D8002"/>
      </a:accent1>
      <a:accent2>
        <a:srgbClr val="FF604D"/>
      </a:accent2>
      <a:accent3>
        <a:srgbClr val="01E8B8"/>
      </a:accent3>
      <a:accent4>
        <a:srgbClr val="0BB09B"/>
      </a:accent4>
      <a:accent5>
        <a:srgbClr val="646AE0"/>
      </a:accent5>
      <a:accent6>
        <a:srgbClr val="F7C027"/>
      </a:accent6>
      <a:hlink>
        <a:srgbClr val="ED8002"/>
      </a:hlink>
      <a:folHlink>
        <a:srgbClr val="646AE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5.194-HO-VAWG Isolating English (1-1 ratio)" id="{39D69996-B99F-4711-A924-2BB2AE62B79B}" vid="{B2447722-152E-4224-B0CA-5EE2EFDB32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103</Words>
  <Application>Microsoft Office PowerPoint</Application>
  <PresentationFormat>Custom</PresentationFormat>
  <Paragraphs>31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UK Government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Behaviour change campaign (Welsh)</dc:subject>
  <dc:creator>Dante Attuoni (Omnicom)</dc:creator>
  <cp:keywords>Behaviour; change; campaign; Welsh; 35.194</cp:keywords>
  <cp:lastModifiedBy>Kiera Savage</cp:lastModifiedBy>
  <cp:revision>4</cp:revision>
  <dcterms:created xsi:type="dcterms:W3CDTF">2026-03-27T13:21:44Z</dcterms:created>
  <dcterms:modified xsi:type="dcterms:W3CDTF">2026-05-07T10:00:34Z</dcterms:modified>
  <cp:category/>
</cp:coreProperties>
</file>