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defaultTextStyle>
    <a:defPPr>
      <a:defRPr lang="en-US"/>
    </a:defPPr>
    <a:lvl1pPr marL="0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1pPr>
    <a:lvl2pPr marL="329687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2pPr>
    <a:lvl3pPr marL="659374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3pPr>
    <a:lvl4pPr marL="989061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4pPr>
    <a:lvl5pPr marL="1318748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5pPr>
    <a:lvl6pPr marL="1648435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6pPr>
    <a:lvl7pPr marL="1978122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7pPr>
    <a:lvl8pPr marL="2307808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8pPr>
    <a:lvl9pPr marL="2637495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8" userDrawn="1">
          <p15:clr>
            <a:srgbClr val="A4A3A4"/>
          </p15:clr>
        </p15:guide>
        <p15:guide id="2" pos="462" userDrawn="1">
          <p15:clr>
            <a:srgbClr val="A4A3A4"/>
          </p15:clr>
        </p15:guide>
        <p15:guide id="3" pos="52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30" autoAdjust="0"/>
    <p:restoredTop sz="94660"/>
  </p:normalViewPr>
  <p:slideViewPr>
    <p:cSldViewPr snapToGrid="0" showGuides="1">
      <p:cViewPr>
        <p:scale>
          <a:sx n="141" d="100"/>
          <a:sy n="141" d="100"/>
        </p:scale>
        <p:origin x="3856" y="2432"/>
      </p:cViewPr>
      <p:guideLst>
        <p:guide orient="horz" pos="1448"/>
        <p:guide pos="462"/>
        <p:guide pos="52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2879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F6D6DB-580B-4044-A84C-A13DD29A2B5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1072309" y="4813428"/>
            <a:ext cx="1275255" cy="179483"/>
          </a:xfrm>
        </p:spPr>
        <p:txBody>
          <a:bodyPr anchor="ctr">
            <a:noAutofit/>
          </a:bodyPr>
          <a:lstStyle>
            <a:lvl1pPr marL="0" indent="0" algn="ctr">
              <a:buNone/>
              <a:defRPr sz="20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950932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0"/>
            <a:ext cx="9144000" cy="5142880"/>
          </a:xfrm>
          <a:prstGeom prst="rect">
            <a:avLst/>
          </a:prstGeom>
        </p:spPr>
      </p:pic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8C88DECD-C5D3-7CD7-D02E-53EA637684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2309" y="4813428"/>
            <a:ext cx="1275255" cy="179483"/>
          </a:xfrm>
        </p:spPr>
        <p:txBody>
          <a:bodyPr anchor="ctr">
            <a:noAutofit/>
          </a:bodyPr>
          <a:lstStyle>
            <a:lvl1pPr marL="0" indent="0" algn="ctr">
              <a:buNone/>
              <a:defRPr sz="20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25412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5105" cy="5143500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E970104-DF37-D543-5798-6D8C20785C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2309" y="4813428"/>
            <a:ext cx="1275255" cy="179483"/>
          </a:xfrm>
        </p:spPr>
        <p:txBody>
          <a:bodyPr anchor="ctr">
            <a:noAutofit/>
          </a:bodyPr>
          <a:lstStyle>
            <a:lvl1pPr marL="0" indent="0" algn="ctr">
              <a:buNone/>
              <a:defRPr sz="20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893526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0"/>
            <a:ext cx="9144000" cy="5142879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496E454-0AB4-89F4-DA48-DCA49AE733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2309" y="4813428"/>
            <a:ext cx="1275255" cy="179483"/>
          </a:xfrm>
        </p:spPr>
        <p:txBody>
          <a:bodyPr anchor="ctr">
            <a:noAutofit/>
          </a:bodyPr>
          <a:lstStyle>
            <a:lvl1pPr marL="0" indent="0" algn="ctr">
              <a:buNone/>
              <a:defRPr sz="20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832953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0"/>
            <a:ext cx="9144000" cy="5142879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149885F2-6D11-2404-7E44-B20C29BD198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2309" y="4813428"/>
            <a:ext cx="1275255" cy="179483"/>
          </a:xfrm>
        </p:spPr>
        <p:txBody>
          <a:bodyPr anchor="ctr">
            <a:noAutofit/>
          </a:bodyPr>
          <a:lstStyle>
            <a:lvl1pPr marL="0" indent="0" algn="ctr">
              <a:buNone/>
              <a:defRPr sz="20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1514251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0"/>
            <a:ext cx="9144000" cy="5142879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A35E758E-2320-31A7-1E54-ED06A3FBA5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2309" y="4813428"/>
            <a:ext cx="1275255" cy="179483"/>
          </a:xfrm>
        </p:spPr>
        <p:txBody>
          <a:bodyPr anchor="ctr">
            <a:noAutofit/>
          </a:bodyPr>
          <a:lstStyle>
            <a:lvl1pPr marL="0" indent="0" algn="ctr">
              <a:buNone/>
              <a:defRPr sz="20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56463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0"/>
            <a:ext cx="9144000" cy="5142879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18FA1BCD-6868-067C-0393-B64CED4CDF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2309" y="4813428"/>
            <a:ext cx="1275255" cy="179483"/>
          </a:xfrm>
        </p:spPr>
        <p:txBody>
          <a:bodyPr anchor="ctr">
            <a:noAutofit/>
          </a:bodyPr>
          <a:lstStyle>
            <a:lvl1pPr marL="0" indent="0" algn="ctr">
              <a:buNone/>
              <a:defRPr sz="20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38703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0"/>
            <a:ext cx="9144000" cy="5142879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DB8340EB-5B1F-4499-EFCC-DBE309A39BE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2309" y="4813428"/>
            <a:ext cx="1275255" cy="179483"/>
          </a:xfrm>
        </p:spPr>
        <p:txBody>
          <a:bodyPr anchor="ctr">
            <a:noAutofit/>
          </a:bodyPr>
          <a:lstStyle>
            <a:lvl1pPr marL="0" indent="0" algn="ctr">
              <a:buNone/>
              <a:defRPr sz="20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173301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3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3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5676C-D1F7-48ED-BFF5-9139977025AE}" type="datetimeFigureOut">
              <a:rPr lang="en-GB" smtClean="0"/>
              <a:t>27/03/2026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3" y="4767265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D94FF-DACF-48A1-97E8-F2796CA886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55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txStyles>
    <p:titleStyle>
      <a:lvl1pPr algn="l" defTabSz="91431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1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2" indent="-228577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7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2" indent="-228577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7" indent="-228577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2" indent="-228577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7" indent="-228577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62" indent="-228577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6" indent="-228577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enough@homeoffice.gov.uk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2C6C2D9-8301-C0D7-A95E-D5F06F6CC7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B44AA82-616A-4A66-BA81-A7E377856FB4}"/>
              </a:ext>
            </a:extLst>
          </p:cNvPr>
          <p:cNvGrpSpPr/>
          <p:nvPr/>
        </p:nvGrpSpPr>
        <p:grpSpPr>
          <a:xfrm>
            <a:off x="9815331" y="-3780"/>
            <a:ext cx="2462921" cy="5143500"/>
            <a:chOff x="10117882" y="0"/>
            <a:chExt cx="4743404" cy="99060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BE62CB4-546C-4ADD-9DD8-71D02FDAD7B0}"/>
                </a:ext>
              </a:extLst>
            </p:cNvPr>
            <p:cNvGrpSpPr/>
            <p:nvPr/>
          </p:nvGrpSpPr>
          <p:grpSpPr>
            <a:xfrm>
              <a:off x="10117882" y="0"/>
              <a:ext cx="4743404" cy="9906000"/>
              <a:chOff x="10117882" y="0"/>
              <a:chExt cx="4743404" cy="990600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42F41A7-C3D5-4106-8729-6434FB0AFD86}"/>
                  </a:ext>
                </a:extLst>
              </p:cNvPr>
              <p:cNvSpPr/>
              <p:nvPr/>
            </p:nvSpPr>
            <p:spPr>
              <a:xfrm>
                <a:off x="10117882" y="0"/>
                <a:ext cx="4743404" cy="9906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674" b="1" dirty="0">
                    <a:solidFill>
                      <a:schemeClr val="tx1"/>
                    </a:solidFill>
                  </a:rPr>
                  <a:t>HOW TO SAVE AS AN IMAGE</a:t>
                </a:r>
              </a:p>
              <a:p>
                <a:r>
                  <a:rPr lang="en-GB" sz="831" dirty="0">
                    <a:solidFill>
                      <a:schemeClr val="tx1"/>
                    </a:solidFill>
                  </a:rPr>
                  <a:t>On PC:</a:t>
                </a:r>
              </a:p>
              <a:p>
                <a:pPr marL="178034" indent="-178034">
                  <a:buFont typeface="+mj-lt"/>
                  <a:buAutoNum type="arabicPeriod"/>
                </a:pPr>
                <a:r>
                  <a:rPr lang="en-GB" sz="727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‘File’ then ‘Save as’</a:t>
                </a:r>
              </a:p>
              <a:p>
                <a:pPr marL="178034" indent="-178034">
                  <a:buFont typeface="+mj-lt"/>
                  <a:buAutoNum type="arabicPeriod"/>
                </a:pPr>
                <a:r>
                  <a:rPr lang="en-GB" sz="727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Next to ‘Save as type’, click the dropdown menu and select ‘JPEG File Interchange Format (*.jpg)’ </a:t>
                </a:r>
              </a:p>
              <a:p>
                <a:pPr marL="178034" indent="-178034">
                  <a:buFont typeface="+mj-lt"/>
                  <a:buAutoNum type="arabicPeriod"/>
                </a:pPr>
                <a:r>
                  <a:rPr lang="en-GB" sz="727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‘Save as’ (see below)</a:t>
                </a:r>
              </a:p>
              <a:p>
                <a:pPr marL="112147" indent="-112147">
                  <a:buFont typeface="+mj-lt"/>
                  <a:buAutoNum type="arabicPeriod"/>
                </a:pPr>
                <a:endParaRPr lang="en-GB" sz="727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2147" indent="-112147">
                  <a:buFont typeface="+mj-lt"/>
                  <a:buAutoNum type="arabicPeriod" startAt="3"/>
                </a:pPr>
                <a:endParaRPr lang="en-GB" sz="727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2147" indent="-112147">
                  <a:buFont typeface="+mj-lt"/>
                  <a:buAutoNum type="arabicPeriod" startAt="3"/>
                </a:pPr>
                <a:endParaRPr lang="en-GB" sz="727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2147" indent="-112147">
                  <a:buFont typeface="+mj-lt"/>
                  <a:buAutoNum type="arabicPeriod" startAt="3"/>
                </a:pPr>
                <a:endParaRPr lang="en-GB" sz="727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r>
                  <a:rPr lang="en-GB" sz="831" dirty="0">
                    <a:solidFill>
                      <a:schemeClr val="tx1"/>
                    </a:solidFill>
                  </a:rPr>
                  <a:t>On Mac: </a:t>
                </a:r>
              </a:p>
              <a:p>
                <a:pPr marL="178034" indent="-178034">
                  <a:buFont typeface="+mj-lt"/>
                  <a:buAutoNum type="arabicPeriod"/>
                </a:pPr>
                <a:r>
                  <a:rPr lang="en-GB" sz="727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‘File’ then ‘Export’</a:t>
                </a:r>
              </a:p>
              <a:p>
                <a:pPr marL="178034" indent="-178034">
                  <a:buFont typeface="+mj-lt"/>
                  <a:buAutoNum type="arabicPeriod"/>
                </a:pPr>
                <a:r>
                  <a:rPr lang="en-GB" sz="727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Choose JPEG in the ‘File Format’ dropdown menu</a:t>
                </a:r>
              </a:p>
              <a:p>
                <a:pPr marL="178034" indent="-178034">
                  <a:buFont typeface="+mj-lt"/>
                  <a:buAutoNum type="arabicPeriod"/>
                </a:pPr>
                <a:r>
                  <a:rPr lang="en-GB" sz="727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‘Export’ (see below)</a:t>
                </a:r>
              </a:p>
              <a:p>
                <a:endParaRPr lang="en-GB" sz="831" dirty="0">
                  <a:solidFill>
                    <a:schemeClr val="tx1"/>
                  </a:solidFill>
                </a:endParaRPr>
              </a:p>
              <a:p>
                <a:pPr algn="ctr"/>
                <a:endParaRPr lang="en-GB" sz="674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DF6C5F2-6501-4F97-89EE-AEED1A4F261C}"/>
                  </a:ext>
                </a:extLst>
              </p:cNvPr>
              <p:cNvGrpSpPr/>
              <p:nvPr/>
            </p:nvGrpSpPr>
            <p:grpSpPr>
              <a:xfrm>
                <a:off x="10207156" y="1484315"/>
                <a:ext cx="3748195" cy="4737581"/>
                <a:chOff x="10207156" y="1484315"/>
                <a:chExt cx="3748195" cy="4737581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3E12DCA5-11AE-4D89-A49A-29B2224A47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r="43915" b="23885"/>
                <a:stretch/>
              </p:blipFill>
              <p:spPr>
                <a:xfrm>
                  <a:off x="10207156" y="1484315"/>
                  <a:ext cx="3518088" cy="4737581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2CD76A1C-2864-4213-8EB0-1AB72100A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95313" b="23885"/>
                <a:stretch/>
              </p:blipFill>
              <p:spPr>
                <a:xfrm>
                  <a:off x="13661360" y="1484315"/>
                  <a:ext cx="293991" cy="4737581"/>
                </a:xfrm>
                <a:prstGeom prst="rect">
                  <a:avLst/>
                </a:prstGeom>
              </p:spPr>
            </p:pic>
          </p:grp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832018A-A75D-4394-9842-F97687010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1690" y="7486776"/>
              <a:ext cx="4121102" cy="230514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0E3DE64-AD8D-459F-B35D-BFFD53A17659}"/>
              </a:ext>
            </a:extLst>
          </p:cNvPr>
          <p:cNvSpPr txBox="1"/>
          <p:nvPr/>
        </p:nvSpPr>
        <p:spPr>
          <a:xfrm>
            <a:off x="2593460" y="5787339"/>
            <a:ext cx="4319221" cy="2557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831" b="1" i="1" dirty="0">
                <a:latin typeface="Arial" panose="020B0604020202020204" pitchFamily="34" charset="0"/>
                <a:ea typeface="Calibri" panose="020F0502020204030204" pitchFamily="34" charset="0"/>
              </a:rPr>
              <a:t>All partner assets must be approved by the Enough campaign team before use. Please contact the team on </a:t>
            </a:r>
            <a:r>
              <a:rPr lang="en-GB" sz="831" b="1" i="1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hlinkClick r:id="rId4"/>
              </a:rPr>
              <a:t>enough@homeoffice.gov.uk</a:t>
            </a:r>
            <a:endParaRPr lang="en-GB" sz="831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015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00C1EA5-D3DD-8EC2-DDD1-EA605E51F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78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3893E6B-B2BA-7F0A-17D7-86D955C880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75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68E1587-A2C4-7F55-D479-0D2C796E11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39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3A7D16C-D293-395B-3180-1B47812792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17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0B90C68-35A5-F9D2-DE60-24C0834317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216C6B2-35C8-1E80-8817-64D65FD37E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4C94746-8B2C-E878-F4E2-7ECCBF6E28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89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AWG ENOUG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D8002"/>
      </a:accent1>
      <a:accent2>
        <a:srgbClr val="FF604D"/>
      </a:accent2>
      <a:accent3>
        <a:srgbClr val="01E8B8"/>
      </a:accent3>
      <a:accent4>
        <a:srgbClr val="0BB09B"/>
      </a:accent4>
      <a:accent5>
        <a:srgbClr val="646AE0"/>
      </a:accent5>
      <a:accent6>
        <a:srgbClr val="F7C027"/>
      </a:accent6>
      <a:hlink>
        <a:srgbClr val="ED8002"/>
      </a:hlink>
      <a:folHlink>
        <a:srgbClr val="646AE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5.194-HO-VAWG Isolating English (1-1 ratio)" id="{39D69996-B99F-4711-A924-2BB2AE62B79B}" vid="{B2447722-152E-4224-B0CA-5EE2EFDB32C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</TotalTime>
  <Words>103</Words>
  <Application>Microsoft Macintosh PowerPoint</Application>
  <PresentationFormat>On-screen Show (16:9)</PresentationFormat>
  <Paragraphs>31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UK Government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Behaviour change campaign (Welsh)</dc:subject>
  <dc:creator>Dante Attuoni (Omnicom)</dc:creator>
  <cp:keywords>Behaviour; change; campaign; Welsh; 35.194</cp:keywords>
  <cp:lastModifiedBy>Dante Attuoni (Omnicom)</cp:lastModifiedBy>
  <cp:revision>4</cp:revision>
  <dcterms:created xsi:type="dcterms:W3CDTF">2026-03-27T13:21:44Z</dcterms:created>
  <dcterms:modified xsi:type="dcterms:W3CDTF">2026-03-27T15:20:56Z</dcterms:modified>
  <cp:category/>
</cp:coreProperties>
</file>